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7" r:id="rId3"/>
    <p:sldId id="314" r:id="rId4"/>
    <p:sldId id="259" r:id="rId5"/>
    <p:sldId id="290" r:id="rId6"/>
    <p:sldId id="261" r:id="rId7"/>
    <p:sldId id="292" r:id="rId8"/>
    <p:sldId id="293" r:id="rId9"/>
    <p:sldId id="294" r:id="rId10"/>
    <p:sldId id="30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A0F"/>
    <a:srgbClr val="0099FF"/>
    <a:srgbClr val="69D8FF"/>
    <a:srgbClr val="29C7FF"/>
    <a:srgbClr val="17141F"/>
    <a:srgbClr val="FC9A01"/>
    <a:srgbClr val="EDCD30"/>
    <a:srgbClr val="38B597"/>
    <a:srgbClr val="4536C3"/>
    <a:srgbClr val="B80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0902E-0BE4-4424-84B4-46EFA1FF1226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AFADF-B129-4355-B4C1-3050579368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607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9EFCA-7D8D-444A-9633-F491A7294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FE7F9E-E0D1-4908-AD55-EEB432EA6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DBB104-36E2-46ED-95A4-1E3720B6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80BF46-A5D6-4AFA-9269-EC2EAFBD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0D0643-23DC-4E57-A1FF-789A593B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3417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08DD-C012-40FE-99AD-494585EF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658B82-6BD6-4ECE-A47E-375A16926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5400AE-72BA-4AB4-8B46-7B326E6D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836B74-876E-4C6A-9A49-1B778223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FDD790-3D4C-4AAA-B869-3CD8FA8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69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17DF9E-B720-4425-88C3-D5D27E6F6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71C2C5-E65C-4582-AB0E-9B59C4F7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87D7A-A034-46E4-8FC4-6CD36130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B92BBC-A9EB-434E-B791-1A95CB0E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B36E47-E557-433C-847D-389737D9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08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F1EF6-DBD2-47AA-BB9F-4B862216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77D9AF-4064-4B3D-B66A-2C05E46F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00AE30-2BF3-47C2-AE4A-F56B6A4B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417943-09AE-461D-98A6-74E3294B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014CFE-CDEB-4699-8CD8-A58FA084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693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4BA71-5BBC-40E6-8C63-1F3E564E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D0593F-7FDF-47A0-B805-1C8B34B9D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6F61F4-BD7A-4AFD-AD8D-10626C60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8C80B8-C416-4893-A62B-B7475298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ED7AD-301A-43CB-AB73-B5FDF44E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13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8C17B-C294-4EA4-8598-515E7C00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1DA3A9-FDB2-43D9-8A57-AB517611A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AE572F-47DD-41D4-96F1-C2043B52A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1373D4-23EB-41E5-B28A-FA0F502F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AC2478-A872-4B2E-98A0-2E3290DE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191C8-C492-4C89-9408-7EA3788C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70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C7431-C745-4EB2-8428-8AA19AA9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31FD9-8A6C-4D95-AD86-EA669C3B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8D696B-1A40-4673-A754-DA642E167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8403CE-111B-4139-9D7F-B2B46694A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43A574-B158-4726-8211-B9E286999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C5E6D12-D030-4B6A-8A7B-B48A078D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43A52A-FA88-470E-9574-CB1E4DD1E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E6D835-26E0-48A1-BB86-08A92EB6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32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FEB5E-9BED-40A0-AB15-FDFABAA5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F81EE8-35D1-4894-9069-C94AB8F0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435DA4-EA57-4AC0-ACA9-5D633A12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2230D6-7F68-47C3-81E4-3CD853BC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763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F1629A-86C5-4B09-BCD6-D6918E80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D8C9E3-FE4E-4E6D-A520-0929AA89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4AB71D-C95E-4FB8-BCE4-588862CE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801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AB05E-6B19-49E2-874D-5DCB3A78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0AE2BB-4086-4F79-AD60-08537C1A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5DB5DB-2BD0-446A-8253-EA20E9EE0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DBE18-FBE8-4635-A723-DFF9AA32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88E5BE-2DE0-48DE-A93B-507B72D2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E5AEC8-ED45-4A23-8C2D-D3C6DD1A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19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52FF4-AE5C-4890-A768-6E920638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CC810A-F571-4CCB-96B8-5BD7CFB56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986BB0-E7A8-4244-A088-1EAA5E5F1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FB52C1-978A-47A3-A3F2-205740C0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A3217A-4493-4BE3-ADE5-7D9B64F7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C9DA4C-440B-489E-AB50-9EA4020A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61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BFC9181-326B-4F44-99DF-D9BF1F11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9D021-9654-4981-A7D8-04CF851F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2D6093-CD8C-4B5A-A8DA-6462367AD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C5964-E51C-4580-A0B2-AD99D9C92773}" type="datetimeFigureOut">
              <a:rPr lang="es-MX" smtClean="0"/>
              <a:t>15/01/2020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FCAFA0-DD45-4C2F-87C2-897C4E3C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29A457-AB9F-469A-A522-51443507F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03539-9D17-4E48-828F-DA49BE25CAE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373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que es css">
            <a:extLst>
              <a:ext uri="{FF2B5EF4-FFF2-40B4-BE49-F238E27FC236}">
                <a16:creationId xmlns:a16="http://schemas.microsoft.com/office/drawing/2014/main" id="{65601ACA-0B9B-44A7-AA28-6A475D90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E97EC47-C053-4E8C-AE51-424963EDA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1061"/>
            <a:ext cx="9144000" cy="1205632"/>
          </a:xfrm>
          <a:solidFill>
            <a:schemeClr val="bg1">
              <a:alpha val="12000"/>
            </a:schemeClr>
          </a:solidFill>
        </p:spPr>
        <p:txBody>
          <a:bodyPr>
            <a:normAutofit/>
          </a:bodyPr>
          <a:lstStyle/>
          <a:p>
            <a:r>
              <a:rPr lang="es-MX" sz="7200" b="1" dirty="0">
                <a:solidFill>
                  <a:srgbClr val="29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Introducción </a:t>
            </a:r>
            <a:r>
              <a:rPr lang="es-MX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a CSS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7" y="3740204"/>
            <a:ext cx="1870365" cy="176796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-1915874" y="1876693"/>
            <a:ext cx="1894112" cy="100654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87086" y="3740204"/>
            <a:ext cx="2449285" cy="1767967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83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72409 -0.0074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98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F65AC80-AA32-4FAB-9D60-52D87380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2" y="5756017"/>
            <a:ext cx="12039598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 pueden </a:t>
            </a:r>
            <a:r>
              <a:rPr lang="es-MX" altLang="es-MX" sz="32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aplicar muchas más reglas</a:t>
            </a: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, consiguiendo así un </a:t>
            </a:r>
            <a:r>
              <a:rPr lang="es-MX" altLang="es-MX" sz="32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conjunto de estilos </a:t>
            </a:r>
            <a:r>
              <a:rPr lang="es-MX" altLang="es-MX" sz="28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para la etiqueta indicada en el selector </a:t>
            </a:r>
            <a:endParaRPr lang="es-MX" alt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6" name="Picture 4" descr="Sintaxis múltiple">
            <a:extLst>
              <a:ext uri="{FF2B5EF4-FFF2-40B4-BE49-F238E27FC236}">
                <a16:creationId xmlns:a16="http://schemas.microsoft.com/office/drawing/2014/main" id="{6BEDE402-6F29-498A-9949-FA00DFF0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8911"/>
            <a:ext cx="11201400" cy="124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129621-A2B8-4A85-BEEC-4721CCDC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6742" y="1455163"/>
            <a:ext cx="3468768" cy="22176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0411A73-9784-4D29-AD0F-680156FB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970" y="1984188"/>
            <a:ext cx="5161629" cy="27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595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09340DA-4D29-4CAE-89BD-E67C6330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193" y="5682343"/>
            <a:ext cx="4676321" cy="970189"/>
          </a:xfrm>
        </p:spPr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Selectores</a:t>
            </a:r>
          </a:p>
        </p:txBody>
      </p:sp>
    </p:spTree>
    <p:extLst>
      <p:ext uri="{BB962C8B-B14F-4D97-AF65-F5344CB8AC3E}">
        <p14:creationId xmlns:p14="http://schemas.microsoft.com/office/powerpoint/2010/main" val="38893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8" y="5100888"/>
            <a:ext cx="773523" cy="731174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04" y="5305288"/>
            <a:ext cx="526774" cy="5267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7F7F9"/>
              </a:clrFrom>
              <a:clrTo>
                <a:srgbClr val="F7F7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12546" r="6288"/>
          <a:stretch/>
        </p:blipFill>
        <p:spPr>
          <a:xfrm>
            <a:off x="-100551" y="0"/>
            <a:ext cx="12217400" cy="5994564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BC5FA66-A24A-4C79-984D-96BF9112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158" y="218025"/>
            <a:ext cx="3596567" cy="1325563"/>
          </a:xfrm>
        </p:spPr>
        <p:txBody>
          <a:bodyPr>
            <a:noAutofit/>
          </a:bodyPr>
          <a:lstStyle/>
          <a:p>
            <a:pPr algn="r"/>
            <a:r>
              <a:rPr lang="en-US" sz="2400" dirty="0">
                <a:latin typeface="Montserrat" panose="02000505000000020004" pitchFamily="2" charset="0"/>
              </a:rPr>
              <a:t>Son </a:t>
            </a:r>
            <a:r>
              <a:rPr lang="es-MX" sz="2400" dirty="0">
                <a:latin typeface="Montserrat" panose="02000505000000020004" pitchFamily="2" charset="0"/>
              </a:rPr>
              <a:t>usados</a:t>
            </a:r>
            <a:r>
              <a:rPr lang="en-US" sz="2400" dirty="0">
                <a:latin typeface="Montserrat" panose="02000505000000020004" pitchFamily="2" charset="0"/>
              </a:rPr>
              <a:t> para </a:t>
            </a:r>
            <a:r>
              <a:rPr lang="es-MX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seleccionar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n-US" sz="2400" dirty="0">
                <a:latin typeface="Montserrat" panose="02000505000000020004" pitchFamily="2" charset="0"/>
              </a:rPr>
              <a:t>el </a:t>
            </a:r>
            <a:r>
              <a:rPr lang="es-MX" sz="2400" dirty="0">
                <a:latin typeface="Montserrat" panose="02000505000000020004" pitchFamily="2" charset="0"/>
              </a:rPr>
              <a:t>elemento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HTML </a:t>
            </a:r>
            <a:r>
              <a:rPr lang="en-US" sz="2400" dirty="0">
                <a:latin typeface="Montserrat" panose="02000505000000020004" pitchFamily="2" charset="0"/>
              </a:rPr>
              <a:t>al que le </a:t>
            </a:r>
            <a:r>
              <a:rPr lang="es-MX" sz="2400" dirty="0">
                <a:latin typeface="Montserrat" panose="02000505000000020004" pitchFamily="2" charset="0"/>
              </a:rPr>
              <a:t>quieres</a:t>
            </a:r>
            <a:r>
              <a:rPr lang="en-US" sz="2400" dirty="0">
                <a:latin typeface="Montserrat" panose="02000505000000020004" pitchFamily="2" charset="0"/>
              </a:rPr>
              <a:t> </a:t>
            </a:r>
            <a:r>
              <a:rPr lang="es-MX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aplicar</a:t>
            </a:r>
            <a:r>
              <a:rPr lang="en-US" sz="2400" dirty="0">
                <a:solidFill>
                  <a:srgbClr val="FFC000"/>
                </a:solidFill>
                <a:latin typeface="Montserrat" panose="02000505000000020004" pitchFamily="2" charset="0"/>
              </a:rPr>
              <a:t> </a:t>
            </a:r>
            <a:r>
              <a:rPr lang="es-MX" sz="2400" dirty="0">
                <a:latin typeface="Montserrat" panose="02000505000000020004" pitchFamily="2" charset="0"/>
              </a:rPr>
              <a:t>estilos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846214" y="2283913"/>
            <a:ext cx="21242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987327" y="573356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err="1">
                <a:solidFill>
                  <a:srgbClr val="4536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niversal</a:t>
            </a:r>
            <a:endParaRPr lang="es-MX" sz="2800" b="1" dirty="0">
              <a:solidFill>
                <a:srgbClr val="4536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173545" y="2011746"/>
            <a:ext cx="16033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Tipo O </a:t>
            </a:r>
          </a:p>
          <a:p>
            <a:r>
              <a:rPr lang="es-MX" sz="2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Etiqueta</a:t>
            </a:r>
          </a:p>
        </p:txBody>
      </p:sp>
      <p:sp>
        <p:nvSpPr>
          <p:cNvPr id="8" name="Rectángulo 7"/>
          <p:cNvSpPr/>
          <p:nvPr/>
        </p:nvSpPr>
        <p:spPr>
          <a:xfrm rot="18775924">
            <a:off x="9194007" y="3800751"/>
            <a:ext cx="1205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escen</a:t>
            </a:r>
            <a:endParaRPr lang="es-MX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550918" y="2232749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B801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696273" y="439300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600" b="1" dirty="0">
                <a:solidFill>
                  <a:srgbClr val="34B5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8467624" y="287185"/>
            <a:ext cx="684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5400" b="1" dirty="0">
                <a:solidFill>
                  <a:srgbClr val="4536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9194709" y="2194748"/>
            <a:ext cx="11256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/>
          </a:p>
        </p:txBody>
      </p:sp>
      <p:sp>
        <p:nvSpPr>
          <p:cNvPr id="14" name="Rectángulo 13"/>
          <p:cNvSpPr/>
          <p:nvPr/>
        </p:nvSpPr>
        <p:spPr>
          <a:xfrm>
            <a:off x="8711459" y="3923331"/>
            <a:ext cx="684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50503" y="2120486"/>
            <a:ext cx="11256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rgbClr val="B900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>
              <a:solidFill>
                <a:srgbClr val="B90044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4776622" y="4331447"/>
            <a:ext cx="10041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rgbClr val="34B5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MX" sz="4400" dirty="0">
              <a:solidFill>
                <a:srgbClr val="34B598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249994" y="394907"/>
            <a:ext cx="1023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rgbClr val="4536C3"/>
                </a:solidFill>
              </a:rPr>
              <a:t>* </a:t>
            </a:r>
            <a:r>
              <a:rPr lang="es-ES" sz="4000" b="1" dirty="0">
                <a:solidFill>
                  <a:srgbClr val="FFC000"/>
                </a:solidFill>
              </a:rPr>
              <a:t>{ }</a:t>
            </a:r>
            <a:endParaRPr lang="es-MX" sz="4000" b="1" dirty="0">
              <a:solidFill>
                <a:srgbClr val="FFC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8158686" y="2136036"/>
            <a:ext cx="75693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{  }</a:t>
            </a:r>
          </a:p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h2 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 }</a:t>
            </a:r>
          </a:p>
          <a:p>
            <a:r>
              <a:rPr lang="es-ES" sz="16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}</a:t>
            </a:r>
            <a:endParaRPr lang="es-MX" sz="1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7238766" y="4147370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s-MX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{ }</a:t>
            </a:r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7515640" y="4619202"/>
            <a:ext cx="4136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3802407" y="3839005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600" b="1" dirty="0">
                <a:solidFill>
                  <a:srgbClr val="38B597"/>
                </a:solidFill>
              </a:rPr>
              <a:t>#</a:t>
            </a:r>
            <a:endParaRPr lang="es-MX" sz="6600" b="1" dirty="0">
              <a:solidFill>
                <a:srgbClr val="38B597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44356" y="240702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b="1" dirty="0" err="1">
                <a:solidFill>
                  <a:srgbClr val="B801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p.destacado</a:t>
            </a:r>
            <a:endParaRPr lang="es-MX" sz="1200" b="1" dirty="0">
              <a:solidFill>
                <a:srgbClr val="B801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 rot="2778560">
            <a:off x="10023346" y="3619413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dente</a:t>
            </a:r>
          </a:p>
        </p:txBody>
      </p:sp>
      <p:sp>
        <p:nvSpPr>
          <p:cNvPr id="28" name="Elipse 27"/>
          <p:cNvSpPr/>
          <p:nvPr/>
        </p:nvSpPr>
        <p:spPr>
          <a:xfrm>
            <a:off x="3614077" y="217058"/>
            <a:ext cx="1045870" cy="10458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557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2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8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6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2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8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4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6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2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38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4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9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42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68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94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6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25D06B-9910-4AD1-9E5E-FB7673F2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" y="5129891"/>
            <a:ext cx="6923314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universal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E49DDA-AAC8-4734-A18A-4F46F83FA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0" y="6193848"/>
            <a:ext cx="12268201" cy="5232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 utiliza para seleccionar todos los elementos de la página 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B5B17E-9DF3-4CF2-B139-B891FE96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651893"/>
            <a:ext cx="9909402" cy="43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CA3E3-E82C-4FA9-84FC-5218843C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59" y="5532753"/>
            <a:ext cx="11505082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 tipo o de etiqueta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CCD73-B61C-4597-99DF-E7CB1AE7D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78" y="434197"/>
            <a:ext cx="5852583" cy="2629043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600" b="1" dirty="0">
                <a:latin typeface="Montserrat" panose="02000505000000020004" pitchFamily="2" charset="0"/>
              </a:rPr>
              <a:t>Selecciona todos </a:t>
            </a:r>
            <a:r>
              <a:rPr lang="es-MX" sz="3600" dirty="0">
                <a:latin typeface="Montserrat" panose="02000505000000020004" pitchFamily="2" charset="0"/>
              </a:rPr>
              <a:t>los elementos de la página cuya etiqueta HTML </a:t>
            </a:r>
            <a:r>
              <a:rPr lang="es-MX" sz="3600" b="1" dirty="0">
                <a:latin typeface="Montserrat" panose="02000505000000020004" pitchFamily="2" charset="0"/>
              </a:rPr>
              <a:t>coincide con el valor </a:t>
            </a:r>
            <a:r>
              <a:rPr lang="es-MX" sz="3600" dirty="0">
                <a:latin typeface="Montserrat" panose="02000505000000020004" pitchFamily="2" charset="0"/>
              </a:rPr>
              <a:t>del selector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BB4666-0E54-47EA-9826-478B7C00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747" y="434197"/>
            <a:ext cx="3602213" cy="49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326BD5-BBE0-4111-8E65-0CFB5752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3" y="563880"/>
            <a:ext cx="5250716" cy="594360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4E9BC1-AD97-4ACB-9777-A1FEFEAFEE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533400"/>
            <a:ext cx="5486400" cy="2788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600" dirty="0">
                <a:latin typeface="Montserrat" panose="02000505000000020004" pitchFamily="2" charset="0"/>
              </a:rPr>
              <a:t>Si se quieren aplicar los mismos estilos a </a:t>
            </a:r>
            <a:r>
              <a:rPr lang="es-MX" sz="3600" b="1" dirty="0">
                <a:latin typeface="Montserrat" panose="02000505000000020004" pitchFamily="2" charset="0"/>
              </a:rPr>
              <a:t>dos etiquetas </a:t>
            </a:r>
            <a:r>
              <a:rPr lang="es-MX" sz="3600" dirty="0">
                <a:latin typeface="Montserrat" panose="02000505000000020004" pitchFamily="2" charset="0"/>
              </a:rPr>
              <a:t>diferentes, se pueden </a:t>
            </a:r>
            <a:r>
              <a:rPr lang="es-MX" sz="4000" b="1" dirty="0">
                <a:latin typeface="Montserrat" panose="02000505000000020004" pitchFamily="2" charset="0"/>
              </a:rPr>
              <a:t>encadenar los selectores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E46233-35E3-427B-99DB-ECE50A27C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40438"/>
            <a:ext cx="5737860" cy="266704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035039" y="3825198"/>
            <a:ext cx="1584960" cy="533442"/>
          </a:xfrm>
          <a:prstGeom prst="rect">
            <a:avLst/>
          </a:prstGeom>
          <a:noFill/>
          <a:ln w="57150">
            <a:solidFill>
              <a:srgbClr val="FC9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821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3516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0"/>
            <a:ext cx="12338955" cy="685800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9DEAFF-9857-4CF9-95E2-AB72453F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028" y="5629937"/>
            <a:ext cx="8860972" cy="1325563"/>
          </a:xfrm>
        </p:spPr>
        <p:txBody>
          <a:bodyPr>
            <a:normAutofit/>
          </a:bodyPr>
          <a:lstStyle/>
          <a:p>
            <a:r>
              <a:rPr lang="es-MX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descendente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7CD304-29A4-472E-B156-EAE78146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956" y="1399259"/>
            <a:ext cx="5802086" cy="14963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600" b="1" dirty="0">
                <a:latin typeface="Montserrat" panose="02000505000000020004" pitchFamily="2" charset="0"/>
              </a:rPr>
              <a:t>Selecciona</a:t>
            </a:r>
            <a:r>
              <a:rPr lang="es-MX" sz="3600" dirty="0">
                <a:latin typeface="Montserrat" panose="02000505000000020004" pitchFamily="2" charset="0"/>
              </a:rPr>
              <a:t> los </a:t>
            </a:r>
            <a:r>
              <a:rPr lang="es-MX" sz="3600" b="1" dirty="0">
                <a:latin typeface="Montserrat" panose="02000505000000020004" pitchFamily="2" charset="0"/>
              </a:rPr>
              <a:t>elementos</a:t>
            </a:r>
            <a:r>
              <a:rPr lang="es-MX" sz="3600" dirty="0">
                <a:latin typeface="Montserrat" panose="02000505000000020004" pitchFamily="2" charset="0"/>
              </a:rPr>
              <a:t> que se encuentran </a:t>
            </a:r>
            <a:r>
              <a:rPr lang="es-MX" sz="3600" b="1" dirty="0">
                <a:latin typeface="Montserrat" panose="02000505000000020004" pitchFamily="2" charset="0"/>
              </a:rPr>
              <a:t>dentro de otros </a:t>
            </a:r>
            <a:r>
              <a:rPr lang="es-MX" sz="3600" dirty="0">
                <a:latin typeface="Montserrat" panose="02000505000000020004" pitchFamily="2" charset="0"/>
              </a:rPr>
              <a:t>elementos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08D7D3-C608-41C0-B012-619EAAE3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8" y="4826226"/>
            <a:ext cx="5649273" cy="8037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3F01B9-AD1B-4B88-9746-CAD6D07E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8" y="394152"/>
            <a:ext cx="5641521" cy="40593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7E4228-C0F8-4D24-8701-EE19D34C5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11"/>
          <a:stretch/>
        </p:blipFill>
        <p:spPr>
          <a:xfrm>
            <a:off x="7005016" y="4811827"/>
            <a:ext cx="4481660" cy="81811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262743" y="1399259"/>
            <a:ext cx="4016828" cy="49485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775607" y="1635799"/>
            <a:ext cx="413658" cy="1088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785131" y="947058"/>
            <a:ext cx="0" cy="7214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4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3516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0"/>
            <a:ext cx="12338955" cy="685800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69AE4E-F55E-4BE3-87A9-1412A637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722"/>
            <a:ext cx="12338955" cy="6127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6600" b="1" dirty="0">
                <a:solidFill>
                  <a:srgbClr val="FC9A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No confundir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A37641-CD35-42DA-97C1-F076BEC0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8" y="2606921"/>
            <a:ext cx="11092542" cy="407377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9858" y="933781"/>
            <a:ext cx="37773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descendente</a:t>
            </a:r>
            <a:endParaRPr lang="es-MX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476448" y="933409"/>
            <a:ext cx="50747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combinación </a:t>
            </a:r>
          </a:p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de selectores</a:t>
            </a:r>
            <a:endParaRPr lang="es-MX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0" name="Distinto de 9"/>
          <p:cNvSpPr/>
          <p:nvPr/>
        </p:nvSpPr>
        <p:spPr>
          <a:xfrm>
            <a:off x="5557156" y="1122424"/>
            <a:ext cx="1088571" cy="1088571"/>
          </a:xfrm>
          <a:prstGeom prst="mathNotEqual">
            <a:avLst/>
          </a:prstGeom>
          <a:solidFill>
            <a:srgbClr val="FC9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C000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2797628" y="5856514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/>
          <p:cNvSpPr/>
          <p:nvPr/>
        </p:nvSpPr>
        <p:spPr>
          <a:xfrm>
            <a:off x="713019" y="3724853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/>
          <p:cNvSpPr/>
          <p:nvPr/>
        </p:nvSpPr>
        <p:spPr>
          <a:xfrm>
            <a:off x="1377057" y="3724852"/>
            <a:ext cx="60960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/>
          <p:cNvSpPr/>
          <p:nvPr/>
        </p:nvSpPr>
        <p:spPr>
          <a:xfrm>
            <a:off x="2095515" y="3724851"/>
            <a:ext cx="1224628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/>
          <p:cNvSpPr/>
          <p:nvPr/>
        </p:nvSpPr>
        <p:spPr>
          <a:xfrm>
            <a:off x="3429019" y="3724851"/>
            <a:ext cx="664020" cy="555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/>
          <p:cNvSpPr/>
          <p:nvPr/>
        </p:nvSpPr>
        <p:spPr>
          <a:xfrm>
            <a:off x="5856514" y="2606921"/>
            <a:ext cx="4898572" cy="5281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/>
          <p:cNvSpPr/>
          <p:nvPr/>
        </p:nvSpPr>
        <p:spPr>
          <a:xfrm>
            <a:off x="5856514" y="4751426"/>
            <a:ext cx="5725886" cy="5281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913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5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1" t="3964" r="14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F9B8A7-222A-4743-AFBC-D521019F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93" y="4631303"/>
            <a:ext cx="7029450" cy="1325563"/>
          </a:xfrm>
        </p:spPr>
        <p:txBody>
          <a:bodyPr>
            <a:no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 de clase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5A1070-BC31-4CC1-9A20-84F873E6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93" y="5687649"/>
            <a:ext cx="12596882" cy="12162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500" dirty="0">
                <a:latin typeface="Montserrat" panose="02000505000000020004" pitchFamily="2" charset="0"/>
              </a:rPr>
              <a:t>Permite disponer de una </a:t>
            </a:r>
            <a:r>
              <a:rPr lang="es-MX" b="1" dirty="0">
                <a:latin typeface="Montserrat" panose="02000505000000020004" pitchFamily="2" charset="0"/>
              </a:rPr>
              <a:t>precisión total </a:t>
            </a:r>
            <a:r>
              <a:rPr lang="es-MX" sz="2500" dirty="0">
                <a:latin typeface="Montserrat" panose="02000505000000020004" pitchFamily="2" charset="0"/>
              </a:rPr>
              <a:t>al seleccionar los elementos. </a:t>
            </a:r>
          </a:p>
          <a:p>
            <a:pPr marL="0" indent="0">
              <a:buNone/>
            </a:pPr>
            <a:r>
              <a:rPr lang="es-MX" sz="2400" dirty="0">
                <a:latin typeface="Montserrat" panose="02000505000000020004" pitchFamily="2" charset="0"/>
              </a:rPr>
              <a:t>Se pueden </a:t>
            </a:r>
            <a:r>
              <a:rPr lang="es-MX" b="1" dirty="0">
                <a:latin typeface="Montserrat" panose="02000505000000020004" pitchFamily="2" charset="0"/>
              </a:rPr>
              <a:t>reutilizar </a:t>
            </a:r>
            <a:r>
              <a:rPr lang="es-MX" sz="2400" dirty="0">
                <a:latin typeface="Montserrat" panose="02000505000000020004" pitchFamily="2" charset="0"/>
              </a:rPr>
              <a:t>los mismos </a:t>
            </a:r>
            <a:r>
              <a:rPr lang="es-MX" b="1" dirty="0">
                <a:latin typeface="Montserrat" panose="02000505000000020004" pitchFamily="2" charset="0"/>
              </a:rPr>
              <a:t>estilos </a:t>
            </a:r>
            <a:r>
              <a:rPr lang="es-MX" sz="2400" dirty="0">
                <a:latin typeface="Montserrat" panose="02000505000000020004" pitchFamily="2" charset="0"/>
              </a:rPr>
              <a:t>para varios elementos diferentes.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8A553A-6EAD-4346-A740-613DB5C3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0795"/>
            <a:ext cx="10419668" cy="95465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38200" y="446314"/>
            <a:ext cx="10419668" cy="3216729"/>
          </a:xfrm>
          <a:prstGeom prst="rect">
            <a:avLst/>
          </a:pr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C535C2-DF29-4864-999F-0FA4E1E16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8"/>
          <a:stretch/>
        </p:blipFill>
        <p:spPr>
          <a:xfrm>
            <a:off x="892490" y="795189"/>
            <a:ext cx="10332720" cy="241876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704975" y="1269071"/>
            <a:ext cx="2838450" cy="5048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1704975" y="3756679"/>
            <a:ext cx="3276600" cy="5969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1533525" y="3676650"/>
            <a:ext cx="0" cy="34525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80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2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2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7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2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A50E2-D93F-42AC-B944-0128757C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508397">
            <a:off x="9022080" y="1660526"/>
            <a:ext cx="6126480" cy="1325563"/>
          </a:xfrm>
        </p:spPr>
        <p:txBody>
          <a:bodyPr>
            <a:normAutofit/>
          </a:bodyPr>
          <a:lstStyle/>
          <a:p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Selectores </a:t>
            </a:r>
            <a:b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</a:b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        de 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0B66F-015C-490E-9831-A086F2B74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720" y="2399507"/>
            <a:ext cx="6050280" cy="13326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dirty="0">
                <a:latin typeface="Montserrat" panose="02000505000000020004" pitchFamily="2" charset="0"/>
              </a:rPr>
              <a:t>Permite seleccionar un elemento de la página a través del valor de su atributo </a:t>
            </a:r>
            <a:r>
              <a:rPr lang="es-MX" sz="3600" b="1" dirty="0">
                <a:latin typeface="Montserrat" panose="02000505000000020004" pitchFamily="2" charset="0"/>
              </a:rPr>
              <a:t>id</a:t>
            </a:r>
            <a:endParaRPr lang="es-MX" dirty="0">
              <a:latin typeface="Montserrat" panose="0200050500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7CB86D-A214-46A9-BCA0-63EA2240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1" y="4219871"/>
            <a:ext cx="5760720" cy="52086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81E93B-2A5A-4E0D-B8ED-5DBF0DBC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255207"/>
            <a:ext cx="5852160" cy="16500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21920" y="4906379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2800" b="1" dirty="0">
                <a:latin typeface="Montserrat" panose="02000505000000020004" pitchFamily="2" charset="0"/>
              </a:rPr>
              <a:t>El valor </a:t>
            </a:r>
            <a:r>
              <a:rPr lang="es-MX" sz="2800" dirty="0">
                <a:latin typeface="Montserrat" panose="02000505000000020004" pitchFamily="2" charset="0"/>
              </a:rPr>
              <a:t>del atributo </a:t>
            </a:r>
            <a:r>
              <a:rPr lang="es-MX" sz="3600" b="1" dirty="0">
                <a:latin typeface="Montserrat" panose="02000505000000020004" pitchFamily="2" charset="0"/>
              </a:rPr>
              <a:t>id</a:t>
            </a:r>
            <a:r>
              <a:rPr lang="es-MX" sz="2800" dirty="0">
                <a:latin typeface="Montserrat" panose="02000505000000020004" pitchFamily="2" charset="0"/>
              </a:rPr>
              <a:t> </a:t>
            </a:r>
            <a:r>
              <a:rPr lang="es-MX" sz="2800" b="1" dirty="0">
                <a:latin typeface="Montserrat" panose="02000505000000020004" pitchFamily="2" charset="0"/>
              </a:rPr>
              <a:t>no se puede repetir </a:t>
            </a:r>
            <a:r>
              <a:rPr lang="es-MX" sz="2800" dirty="0">
                <a:latin typeface="Montserrat" panose="02000505000000020004" pitchFamily="2" charset="0"/>
              </a:rPr>
              <a:t>en dos elementos diferentes de una misma página</a:t>
            </a:r>
          </a:p>
        </p:txBody>
      </p:sp>
    </p:spTree>
    <p:extLst>
      <p:ext uri="{BB962C8B-B14F-4D97-AF65-F5344CB8AC3E}">
        <p14:creationId xmlns:p14="http://schemas.microsoft.com/office/powerpoint/2010/main" val="379873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utoShape 3"/>
          <p:cNvSpPr/>
          <p:nvPr/>
        </p:nvSpPr>
        <p:spPr>
          <a:xfrm>
            <a:off x="0" y="6800387"/>
            <a:ext cx="12247352" cy="96694"/>
          </a:xfrm>
          <a:prstGeom prst="rect">
            <a:avLst/>
          </a:prstGeom>
          <a:gradFill flip="none" rotWithShape="1">
            <a:gsLst>
              <a:gs pos="0">
                <a:srgbClr val="1572B6"/>
              </a:gs>
              <a:gs pos="41500">
                <a:srgbClr val="0B91D3"/>
              </a:gs>
              <a:gs pos="100000">
                <a:srgbClr val="3FCDFF"/>
              </a:gs>
            </a:gsLst>
            <a:lin ang="0" scaled="1"/>
            <a:tileRect/>
          </a:gradFill>
        </p:spPr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3D5F51-F7B2-42AB-AAB5-36240C15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4133"/>
            <a:ext cx="4836087" cy="1116254"/>
          </a:xfrm>
          <a:solidFill>
            <a:srgbClr val="002060">
              <a:alpha val="9000"/>
            </a:srgbClr>
          </a:solidFill>
        </p:spPr>
        <p:txBody>
          <a:bodyPr>
            <a:noAutofit/>
          </a:bodyPr>
          <a:lstStyle/>
          <a:p>
            <a:pPr algn="ctr"/>
            <a:r>
              <a:rPr lang="es-MX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¿Qué es </a:t>
            </a:r>
            <a:r>
              <a:rPr lang="es-MX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CSS</a:t>
            </a:r>
            <a:r>
              <a:rPr lang="es-MX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7" name="Picture 2" descr="Los navegadores entienden los idiomas HTML y CSS">
            <a:extLst>
              <a:ext uri="{FF2B5EF4-FFF2-40B4-BE49-F238E27FC236}">
                <a16:creationId xmlns:a16="http://schemas.microsoft.com/office/drawing/2014/main" id="{CDB8A91E-BC0E-4A59-8083-14FE714F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5" b="90971" l="3125" r="94043">
                        <a14:foregroundMark x1="9277" y1="19413" x2="4785" y2="33634"/>
                        <a14:foregroundMark x1="4785" y1="33634" x2="3418" y2="50790"/>
                        <a14:foregroundMark x1="3418" y1="50790" x2="6641" y2="69074"/>
                        <a14:foregroundMark x1="6641" y1="69074" x2="8691" y2="74718"/>
                        <a14:foregroundMark x1="3418" y1="43792" x2="3125" y2="56208"/>
                        <a14:foregroundMark x1="18555" y1="90519" x2="20410" y2="91196"/>
                        <a14:foregroundMark x1="20508" y1="31151" x2="28613" y2="62302"/>
                        <a14:foregroundMark x1="28613" y1="62302" x2="34277" y2="74492"/>
                        <a14:foregroundMark x1="34277" y1="74492" x2="34277" y2="76524"/>
                        <a14:foregroundMark x1="32715" y1="31377" x2="33594" y2="68849"/>
                        <a14:foregroundMark x1="33594" y1="68849" x2="33594" y2="68849"/>
                        <a14:foregroundMark x1="24902" y1="33409" x2="33105" y2="36569"/>
                        <a14:foregroundMark x1="33105" y1="36569" x2="35156" y2="54628"/>
                        <a14:foregroundMark x1="35156" y1="54628" x2="33398" y2="72460"/>
                        <a14:foregroundMark x1="33398" y1="72460" x2="26074" y2="77878"/>
                        <a14:foregroundMark x1="26074" y1="77878" x2="21094" y2="62528"/>
                        <a14:foregroundMark x1="21094" y1="62528" x2="21484" y2="44695"/>
                        <a14:foregroundMark x1="21484" y1="44695" x2="24512" y2="34086"/>
                        <a14:foregroundMark x1="20410" y1="30023" x2="20215" y2="67043"/>
                        <a14:foregroundMark x1="20215" y1="67043" x2="22070" y2="78555"/>
                        <a14:foregroundMark x1="28418" y1="43341" x2="30078" y2="52822"/>
                        <a14:foregroundMark x1="32520" y1="13544" x2="41309" y2="16704"/>
                        <a14:foregroundMark x1="41309" y1="16704" x2="47266" y2="29120"/>
                        <a14:foregroundMark x1="47266" y1="29120" x2="48828" y2="48758"/>
                        <a14:foregroundMark x1="48828" y1="48758" x2="43652" y2="62754"/>
                        <a14:foregroundMark x1="43652" y1="62754" x2="43262" y2="44470"/>
                        <a14:foregroundMark x1="43262" y1="44470" x2="33594" y2="18736"/>
                        <a14:foregroundMark x1="46094" y1="15801" x2="49023" y2="27765"/>
                        <a14:foregroundMark x1="45703" y1="62528" x2="47266" y2="62302"/>
                        <a14:foregroundMark x1="39746" y1="62302" x2="46680" y2="65237"/>
                        <a14:foregroundMark x1="57031" y1="48984" x2="64063" y2="48533"/>
                        <a14:foregroundMark x1="80664" y1="34312" x2="77539" y2="51919"/>
                        <a14:foregroundMark x1="77539" y1="51919" x2="83887" y2="63205"/>
                        <a14:foregroundMark x1="83887" y1="63205" x2="88574" y2="48081"/>
                        <a14:foregroundMark x1="88574" y1="48081" x2="83105" y2="51016"/>
                        <a14:foregroundMark x1="89258" y1="53725" x2="89844" y2="48307"/>
                        <a14:foregroundMark x1="87695" y1="46727" x2="86621" y2="61625"/>
                        <a14:foregroundMark x1="85352" y1="67720" x2="83887" y2="67720"/>
                        <a14:foregroundMark x1="84082" y1="69977" x2="84082" y2="69977"/>
                        <a14:foregroundMark x1="83301" y1="70429" x2="83301" y2="70429"/>
                        <a14:foregroundMark x1="86426" y1="69074" x2="88086" y2="72912"/>
                        <a14:foregroundMark x1="90625" y1="71332" x2="94043" y2="64334"/>
                        <a14:foregroundMark x1="20215" y1="9255" x2="20215" y2="9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7" y="280735"/>
            <a:ext cx="5197578" cy="224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r="12501" b="3139"/>
          <a:stretch/>
        </p:blipFill>
        <p:spPr>
          <a:xfrm>
            <a:off x="5572111" y="1189621"/>
            <a:ext cx="6422137" cy="4371161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812F395-A738-43BE-BC4D-66D280611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253" y="3398424"/>
            <a:ext cx="3657600" cy="1751496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400" dirty="0">
                <a:latin typeface="Montserrat" panose="02000505000000020004" pitchFamily="2" charset="0"/>
                <a:cs typeface="Arial" panose="020B0604020202020204" pitchFamily="34" charset="0"/>
              </a:rPr>
              <a:t>le dice al navegador como mostrar el texto y los contenidos que se escriban en el HTML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048470" y="2413337"/>
            <a:ext cx="1997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solidFill>
                  <a:srgbClr val="1572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s-MX" sz="6000" dirty="0">
                <a:solidFill>
                  <a:srgbClr val="1572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5572111" y="5810698"/>
            <a:ext cx="1905000" cy="500745"/>
            <a:chOff x="5572111" y="5810698"/>
            <a:chExt cx="1905000" cy="500745"/>
          </a:xfrm>
        </p:grpSpPr>
        <p:sp>
          <p:nvSpPr>
            <p:cNvPr id="16" name="Rectángulo 15"/>
            <p:cNvSpPr/>
            <p:nvPr/>
          </p:nvSpPr>
          <p:spPr>
            <a:xfrm>
              <a:off x="5572111" y="5810698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5572111" y="5849778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Forma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90771" y="5799812"/>
            <a:ext cx="1905000" cy="500745"/>
            <a:chOff x="7890771" y="5799812"/>
            <a:chExt cx="1905000" cy="500745"/>
          </a:xfrm>
        </p:grpSpPr>
        <p:sp>
          <p:nvSpPr>
            <p:cNvPr id="17" name="Rectángulo 16"/>
            <p:cNvSpPr/>
            <p:nvPr/>
          </p:nvSpPr>
          <p:spPr>
            <a:xfrm>
              <a:off x="7890771" y="5799812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7890771" y="5838892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Color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10089248" y="5799812"/>
            <a:ext cx="1905000" cy="500745"/>
            <a:chOff x="10089248" y="5799812"/>
            <a:chExt cx="1905000" cy="500745"/>
          </a:xfrm>
        </p:grpSpPr>
        <p:sp>
          <p:nvSpPr>
            <p:cNvPr id="19" name="Rectángulo 18"/>
            <p:cNvSpPr/>
            <p:nvPr/>
          </p:nvSpPr>
          <p:spPr>
            <a:xfrm>
              <a:off x="10089248" y="5799812"/>
              <a:ext cx="1905000" cy="500743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10089248" y="5838892"/>
              <a:ext cx="19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Posición</a:t>
              </a:r>
              <a:endPara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endParaRPr>
            </a:p>
          </p:txBody>
        </p:sp>
      </p:grpSp>
      <p:sp>
        <p:nvSpPr>
          <p:cNvPr id="21" name="CuadroTexto 20"/>
          <p:cNvSpPr txBox="1"/>
          <p:nvPr/>
        </p:nvSpPr>
        <p:spPr>
          <a:xfrm>
            <a:off x="10640570" y="5500984"/>
            <a:ext cx="1904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…</a:t>
            </a:r>
            <a:endParaRPr lang="es-MX" sz="8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41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60"/>
                            </p:stCondLst>
                            <p:childTnLst>
                              <p:par>
                                <p:cTn id="19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1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8" tmFilter="0, 0; 0.125,0.2665; 0.25,0.4; 0.375,0.465; 0.5,0.5;  0.625,0.535; 0.75,0.6; 0.875,0.7335; 1,1">
                                          <p:stCondLst>
                                            <p:cond delay="4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" tmFilter="0, 0; 0.125,0.2665; 0.25,0.4; 0.375,0.465; 0.5,0.5;  0.625,0.535; 0.75,0.6; 0.875,0.7335; 1,1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tmFilter="0, 0; 0.125,0.2665; 0.25,0.4; 0.375,0.465; 0.5,0.5;  0.625,0.535; 0.75,0.6; 0.875,0.7335; 1,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" decel="50000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">
                                          <p:stCondLst>
                                            <p:cond delay="80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" decel="50000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" decel="50000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" decel="50000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1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1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1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1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t="10495" r="7771"/>
          <a:stretch/>
        </p:blipFill>
        <p:spPr>
          <a:xfrm>
            <a:off x="0" y="0"/>
            <a:ext cx="12192000" cy="7025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8DAFFE-42BE-4537-A9DF-132D6374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760513"/>
            <a:ext cx="5962643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Herencia en CSS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A8D997-0281-4A87-9D01-54B21D176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5936" y="420787"/>
            <a:ext cx="3128621" cy="194955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29674" y="1298751"/>
            <a:ext cx="5887095" cy="3736981"/>
          </a:xfrm>
          <a:custGeom>
            <a:avLst/>
            <a:gdLst>
              <a:gd name="connsiteX0" fmla="*/ 0 w 5044440"/>
              <a:gd name="connsiteY0" fmla="*/ 0 h 2484120"/>
              <a:gd name="connsiteX1" fmla="*/ 5044440 w 5044440"/>
              <a:gd name="connsiteY1" fmla="*/ 0 h 2484120"/>
              <a:gd name="connsiteX2" fmla="*/ 5044440 w 5044440"/>
              <a:gd name="connsiteY2" fmla="*/ 2484120 h 2484120"/>
              <a:gd name="connsiteX3" fmla="*/ 0 w 5044440"/>
              <a:gd name="connsiteY3" fmla="*/ 2484120 h 2484120"/>
              <a:gd name="connsiteX4" fmla="*/ 0 w 5044440"/>
              <a:gd name="connsiteY4" fmla="*/ 0 h 2484120"/>
              <a:gd name="connsiteX0" fmla="*/ 0 w 5120640"/>
              <a:gd name="connsiteY0" fmla="*/ 0 h 2575560"/>
              <a:gd name="connsiteX1" fmla="*/ 5120640 w 5120640"/>
              <a:gd name="connsiteY1" fmla="*/ 91440 h 2575560"/>
              <a:gd name="connsiteX2" fmla="*/ 5120640 w 5120640"/>
              <a:gd name="connsiteY2" fmla="*/ 2575560 h 2575560"/>
              <a:gd name="connsiteX3" fmla="*/ 76200 w 5120640"/>
              <a:gd name="connsiteY3" fmla="*/ 2575560 h 2575560"/>
              <a:gd name="connsiteX4" fmla="*/ 0 w 5120640"/>
              <a:gd name="connsiteY4" fmla="*/ 0 h 2575560"/>
              <a:gd name="connsiteX0" fmla="*/ 0 w 5166360"/>
              <a:gd name="connsiteY0" fmla="*/ 0 h 2575560"/>
              <a:gd name="connsiteX1" fmla="*/ 5166360 w 5166360"/>
              <a:gd name="connsiteY1" fmla="*/ 15240 h 2575560"/>
              <a:gd name="connsiteX2" fmla="*/ 5120640 w 5166360"/>
              <a:gd name="connsiteY2" fmla="*/ 2575560 h 2575560"/>
              <a:gd name="connsiteX3" fmla="*/ 76200 w 5166360"/>
              <a:gd name="connsiteY3" fmla="*/ 2575560 h 2575560"/>
              <a:gd name="connsiteX4" fmla="*/ 0 w 5166360"/>
              <a:gd name="connsiteY4" fmla="*/ 0 h 2575560"/>
              <a:gd name="connsiteX0" fmla="*/ 0 w 5379720"/>
              <a:gd name="connsiteY0" fmla="*/ 0 h 2804160"/>
              <a:gd name="connsiteX1" fmla="*/ 5166360 w 5379720"/>
              <a:gd name="connsiteY1" fmla="*/ 15240 h 2804160"/>
              <a:gd name="connsiteX2" fmla="*/ 5379720 w 5379720"/>
              <a:gd name="connsiteY2" fmla="*/ 2804160 h 2804160"/>
              <a:gd name="connsiteX3" fmla="*/ 76200 w 5379720"/>
              <a:gd name="connsiteY3" fmla="*/ 2575560 h 2804160"/>
              <a:gd name="connsiteX4" fmla="*/ 0 w 5379720"/>
              <a:gd name="connsiteY4" fmla="*/ 0 h 2804160"/>
              <a:gd name="connsiteX0" fmla="*/ 0 w 5379720"/>
              <a:gd name="connsiteY0" fmla="*/ 0 h 3124200"/>
              <a:gd name="connsiteX1" fmla="*/ 5166360 w 5379720"/>
              <a:gd name="connsiteY1" fmla="*/ 15240 h 3124200"/>
              <a:gd name="connsiteX2" fmla="*/ 5379720 w 5379720"/>
              <a:gd name="connsiteY2" fmla="*/ 2804160 h 3124200"/>
              <a:gd name="connsiteX3" fmla="*/ 228600 w 5379720"/>
              <a:gd name="connsiteY3" fmla="*/ 3124200 h 3124200"/>
              <a:gd name="connsiteX4" fmla="*/ 0 w 5379720"/>
              <a:gd name="connsiteY4" fmla="*/ 0 h 3124200"/>
              <a:gd name="connsiteX0" fmla="*/ 0 w 5379720"/>
              <a:gd name="connsiteY0" fmla="*/ 15240 h 3139440"/>
              <a:gd name="connsiteX1" fmla="*/ 5135880 w 5379720"/>
              <a:gd name="connsiteY1" fmla="*/ 0 h 3139440"/>
              <a:gd name="connsiteX2" fmla="*/ 5379720 w 5379720"/>
              <a:gd name="connsiteY2" fmla="*/ 2819400 h 3139440"/>
              <a:gd name="connsiteX3" fmla="*/ 228600 w 5379720"/>
              <a:gd name="connsiteY3" fmla="*/ 3139440 h 3139440"/>
              <a:gd name="connsiteX4" fmla="*/ 0 w 5379720"/>
              <a:gd name="connsiteY4" fmla="*/ 15240 h 3139440"/>
              <a:gd name="connsiteX0" fmla="*/ 0 w 5379720"/>
              <a:gd name="connsiteY0" fmla="*/ 15240 h 2941116"/>
              <a:gd name="connsiteX1" fmla="*/ 5135880 w 5379720"/>
              <a:gd name="connsiteY1" fmla="*/ 0 h 2941116"/>
              <a:gd name="connsiteX2" fmla="*/ 5379720 w 5379720"/>
              <a:gd name="connsiteY2" fmla="*/ 2819400 h 2941116"/>
              <a:gd name="connsiteX3" fmla="*/ 282925 w 5379720"/>
              <a:gd name="connsiteY3" fmla="*/ 2941116 h 2941116"/>
              <a:gd name="connsiteX4" fmla="*/ 0 w 5379720"/>
              <a:gd name="connsiteY4" fmla="*/ 15240 h 2941116"/>
              <a:gd name="connsiteX0" fmla="*/ 0 w 5379720"/>
              <a:gd name="connsiteY0" fmla="*/ 15240 h 3007224"/>
              <a:gd name="connsiteX1" fmla="*/ 5135880 w 5379720"/>
              <a:gd name="connsiteY1" fmla="*/ 0 h 3007224"/>
              <a:gd name="connsiteX2" fmla="*/ 5379720 w 5379720"/>
              <a:gd name="connsiteY2" fmla="*/ 2819400 h 3007224"/>
              <a:gd name="connsiteX3" fmla="*/ 228600 w 5379720"/>
              <a:gd name="connsiteY3" fmla="*/ 3007224 h 3007224"/>
              <a:gd name="connsiteX4" fmla="*/ 0 w 5379720"/>
              <a:gd name="connsiteY4" fmla="*/ 15240 h 3007224"/>
              <a:gd name="connsiteX0" fmla="*/ 0 w 5257489"/>
              <a:gd name="connsiteY0" fmla="*/ 134235 h 3007224"/>
              <a:gd name="connsiteX1" fmla="*/ 5013649 w 5257489"/>
              <a:gd name="connsiteY1" fmla="*/ 0 h 3007224"/>
              <a:gd name="connsiteX2" fmla="*/ 5257489 w 5257489"/>
              <a:gd name="connsiteY2" fmla="*/ 2819400 h 3007224"/>
              <a:gd name="connsiteX3" fmla="*/ 106369 w 5257489"/>
              <a:gd name="connsiteY3" fmla="*/ 3007224 h 3007224"/>
              <a:gd name="connsiteX4" fmla="*/ 0 w 5257489"/>
              <a:gd name="connsiteY4" fmla="*/ 134235 h 3007224"/>
              <a:gd name="connsiteX0" fmla="*/ 0 w 5352557"/>
              <a:gd name="connsiteY0" fmla="*/ 54905 h 3007224"/>
              <a:gd name="connsiteX1" fmla="*/ 5108717 w 5352557"/>
              <a:gd name="connsiteY1" fmla="*/ 0 h 3007224"/>
              <a:gd name="connsiteX2" fmla="*/ 5352557 w 5352557"/>
              <a:gd name="connsiteY2" fmla="*/ 2819400 h 3007224"/>
              <a:gd name="connsiteX3" fmla="*/ 201437 w 5352557"/>
              <a:gd name="connsiteY3" fmla="*/ 3007224 h 3007224"/>
              <a:gd name="connsiteX4" fmla="*/ 0 w 5352557"/>
              <a:gd name="connsiteY4" fmla="*/ 54905 h 3007224"/>
              <a:gd name="connsiteX0" fmla="*/ 0 w 5216745"/>
              <a:gd name="connsiteY0" fmla="*/ 54905 h 3007224"/>
              <a:gd name="connsiteX1" fmla="*/ 5108717 w 5216745"/>
              <a:gd name="connsiteY1" fmla="*/ 0 h 3007224"/>
              <a:gd name="connsiteX2" fmla="*/ 5216745 w 5216745"/>
              <a:gd name="connsiteY2" fmla="*/ 2700406 h 3007224"/>
              <a:gd name="connsiteX3" fmla="*/ 201437 w 5216745"/>
              <a:gd name="connsiteY3" fmla="*/ 3007224 h 3007224"/>
              <a:gd name="connsiteX4" fmla="*/ 0 w 5216745"/>
              <a:gd name="connsiteY4" fmla="*/ 54905 h 3007224"/>
              <a:gd name="connsiteX0" fmla="*/ 0 w 5108717"/>
              <a:gd name="connsiteY0" fmla="*/ 54905 h 3007224"/>
              <a:gd name="connsiteX1" fmla="*/ 5108717 w 5108717"/>
              <a:gd name="connsiteY1" fmla="*/ 0 h 3007224"/>
              <a:gd name="connsiteX2" fmla="*/ 5094514 w 5108717"/>
              <a:gd name="connsiteY2" fmla="*/ 2621076 h 3007224"/>
              <a:gd name="connsiteX3" fmla="*/ 201437 w 5108717"/>
              <a:gd name="connsiteY3" fmla="*/ 3007224 h 3007224"/>
              <a:gd name="connsiteX4" fmla="*/ 0 w 5108717"/>
              <a:gd name="connsiteY4" fmla="*/ 54905 h 3007224"/>
              <a:gd name="connsiteX0" fmla="*/ 0 w 5230452"/>
              <a:gd name="connsiteY0" fmla="*/ 54905 h 3007224"/>
              <a:gd name="connsiteX1" fmla="*/ 5108717 w 5230452"/>
              <a:gd name="connsiteY1" fmla="*/ 0 h 3007224"/>
              <a:gd name="connsiteX2" fmla="*/ 5230327 w 5230452"/>
              <a:gd name="connsiteY2" fmla="*/ 2673963 h 3007224"/>
              <a:gd name="connsiteX3" fmla="*/ 201437 w 5230452"/>
              <a:gd name="connsiteY3" fmla="*/ 3007224 h 3007224"/>
              <a:gd name="connsiteX4" fmla="*/ 0 w 5230452"/>
              <a:gd name="connsiteY4" fmla="*/ 54905 h 3007224"/>
              <a:gd name="connsiteX0" fmla="*/ 0 w 5216885"/>
              <a:gd name="connsiteY0" fmla="*/ 54905 h 3007224"/>
              <a:gd name="connsiteX1" fmla="*/ 5108717 w 5216885"/>
              <a:gd name="connsiteY1" fmla="*/ 0 h 3007224"/>
              <a:gd name="connsiteX2" fmla="*/ 5216746 w 5216885"/>
              <a:gd name="connsiteY2" fmla="*/ 2624329 h 3007224"/>
              <a:gd name="connsiteX3" fmla="*/ 201437 w 5216885"/>
              <a:gd name="connsiteY3" fmla="*/ 3007224 h 3007224"/>
              <a:gd name="connsiteX4" fmla="*/ 0 w 5216885"/>
              <a:gd name="connsiteY4" fmla="*/ 54905 h 3007224"/>
              <a:gd name="connsiteX0" fmla="*/ 0 w 5216815"/>
              <a:gd name="connsiteY0" fmla="*/ 17679 h 2969998"/>
              <a:gd name="connsiteX1" fmla="*/ 4986487 w 5216815"/>
              <a:gd name="connsiteY1" fmla="*/ 0 h 2969998"/>
              <a:gd name="connsiteX2" fmla="*/ 5216746 w 5216815"/>
              <a:gd name="connsiteY2" fmla="*/ 2587103 h 2969998"/>
              <a:gd name="connsiteX3" fmla="*/ 201437 w 5216815"/>
              <a:gd name="connsiteY3" fmla="*/ 2969998 h 2969998"/>
              <a:gd name="connsiteX4" fmla="*/ 0 w 5216815"/>
              <a:gd name="connsiteY4" fmla="*/ 17679 h 2969998"/>
              <a:gd name="connsiteX0" fmla="*/ 0 w 5216835"/>
              <a:gd name="connsiteY0" fmla="*/ 42496 h 2994815"/>
              <a:gd name="connsiteX1" fmla="*/ 5040812 w 5216835"/>
              <a:gd name="connsiteY1" fmla="*/ 0 h 2994815"/>
              <a:gd name="connsiteX2" fmla="*/ 5216746 w 5216835"/>
              <a:gd name="connsiteY2" fmla="*/ 2611920 h 2994815"/>
              <a:gd name="connsiteX3" fmla="*/ 201437 w 5216835"/>
              <a:gd name="connsiteY3" fmla="*/ 2994815 h 2994815"/>
              <a:gd name="connsiteX4" fmla="*/ 0 w 5216835"/>
              <a:gd name="connsiteY4" fmla="*/ 42496 h 2994815"/>
              <a:gd name="connsiteX0" fmla="*/ 0 w 5243985"/>
              <a:gd name="connsiteY0" fmla="*/ 42496 h 2994815"/>
              <a:gd name="connsiteX1" fmla="*/ 5040812 w 5243985"/>
              <a:gd name="connsiteY1" fmla="*/ 0 h 2994815"/>
              <a:gd name="connsiteX2" fmla="*/ 5243908 w 5243985"/>
              <a:gd name="connsiteY2" fmla="*/ 2599512 h 2994815"/>
              <a:gd name="connsiteX3" fmla="*/ 201437 w 5243985"/>
              <a:gd name="connsiteY3" fmla="*/ 2994815 h 2994815"/>
              <a:gd name="connsiteX4" fmla="*/ 0 w 5243985"/>
              <a:gd name="connsiteY4" fmla="*/ 42496 h 2994815"/>
              <a:gd name="connsiteX0" fmla="*/ 0 w 5246314"/>
              <a:gd name="connsiteY0" fmla="*/ 42496 h 2994815"/>
              <a:gd name="connsiteX1" fmla="*/ 5040812 w 5246314"/>
              <a:gd name="connsiteY1" fmla="*/ 0 h 2994815"/>
              <a:gd name="connsiteX2" fmla="*/ 5243908 w 5246314"/>
              <a:gd name="connsiteY2" fmla="*/ 2599512 h 2994815"/>
              <a:gd name="connsiteX3" fmla="*/ 201437 w 5246314"/>
              <a:gd name="connsiteY3" fmla="*/ 2994815 h 2994815"/>
              <a:gd name="connsiteX4" fmla="*/ 0 w 5246314"/>
              <a:gd name="connsiteY4" fmla="*/ 42496 h 299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6314" h="2994815">
                <a:moveTo>
                  <a:pt x="0" y="42496"/>
                </a:moveTo>
                <a:lnTo>
                  <a:pt x="5040812" y="0"/>
                </a:lnTo>
                <a:cubicBezTo>
                  <a:pt x="5266959" y="2561258"/>
                  <a:pt x="5248642" y="1725820"/>
                  <a:pt x="5243908" y="2599512"/>
                </a:cubicBezTo>
                <a:lnTo>
                  <a:pt x="201437" y="2994815"/>
                </a:lnTo>
                <a:lnTo>
                  <a:pt x="0" y="42496"/>
                </a:lnTo>
                <a:close/>
              </a:path>
            </a:pathLst>
          </a:cu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490A044-A93D-49CB-B3FC-7AD32F18E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21409285">
            <a:off x="852892" y="1346771"/>
            <a:ext cx="5527753" cy="27450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6807E6-2C3F-48EE-ADE7-398409B91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53" r="1534" b="2080"/>
          <a:stretch/>
        </p:blipFill>
        <p:spPr>
          <a:xfrm rot="21344489">
            <a:off x="1011456" y="4319152"/>
            <a:ext cx="5629101" cy="4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D5661B-C169-4F39-9B91-68D5BD71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276" y="256268"/>
            <a:ext cx="6117771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Colisiones de estilos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68C7D5-2B33-4E85-998A-B6AF728D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2" y="958603"/>
            <a:ext cx="5793329" cy="32405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6766E0-5F5D-401D-8C37-07838F58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884" y="1838099"/>
            <a:ext cx="4101815" cy="32569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293AF47-CF05-4CE6-B5BE-8A7B7CEB3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280" y="4368606"/>
            <a:ext cx="2947662" cy="21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>
            <a:off x="4767942" y="5061856"/>
            <a:ext cx="5040085" cy="14015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¿Dudas?</a:t>
            </a:r>
            <a:endParaRPr lang="es-MX" sz="8800" b="1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0347">
            <a:off x="4882369" y="2475283"/>
            <a:ext cx="1326423" cy="12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>
            <a:off x="7629992" y="2038309"/>
            <a:ext cx="5040085" cy="23486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¿Cómo usar</a:t>
            </a:r>
            <a:endParaRPr lang="es-MX" sz="1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  <a:p>
            <a:pPr algn="ctr"/>
            <a:r>
              <a:rPr lang="es-MX" sz="138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?</a:t>
            </a:r>
            <a:endParaRPr lang="es-MX" b="1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504694" y="2096799"/>
            <a:ext cx="2766360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en línea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5" name="Rectángulo 4"/>
          <p:cNvSpPr/>
          <p:nvPr/>
        </p:nvSpPr>
        <p:spPr>
          <a:xfrm rot="16200000">
            <a:off x="1247855" y="5260207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 rot="16200000">
            <a:off x="2630342" y="5423495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 rot="16200000">
            <a:off x="3628108" y="5597666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endParaRPr lang="es-MX" sz="4400" dirty="0">
              <a:solidFill>
                <a:schemeClr val="bg1"/>
              </a:solidFill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1510180" y="2153645"/>
            <a:ext cx="3657600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interno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6200000">
            <a:off x="2907660" y="2153643"/>
            <a:ext cx="2916299" cy="8089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externo</a:t>
            </a:r>
            <a:endParaRPr lang="es-MX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8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2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849085"/>
            <a:ext cx="12192000" cy="6076373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BB27E49-B2E2-44D4-ADA0-22C275F9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771" y="1479548"/>
            <a:ext cx="6139543" cy="1325563"/>
          </a:xfrm>
        </p:spPr>
        <p:txBody>
          <a:bodyPr>
            <a:normAutofit/>
          </a:bodyPr>
          <a:lstStyle/>
          <a:p>
            <a:pPr algn="ctr"/>
            <a:r>
              <a:rPr lang="es-MX" sz="5400" b="1" dirty="0">
                <a:latin typeface="Arial" panose="020B0604020202020204" pitchFamily="34" charset="0"/>
                <a:cs typeface="Arial" panose="020B0604020202020204" pitchFamily="34" charset="0"/>
              </a:rPr>
              <a:t>CSS en línea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771" y="2808515"/>
            <a:ext cx="6139543" cy="171393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Directamente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en las propias etiquetas,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a través del atributo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5400" dirty="0" err="1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rial" panose="020B0604020202020204" pitchFamily="34" charset="0"/>
              </a:rPr>
              <a:t>style</a:t>
            </a:r>
            <a:endParaRPr lang="es-MX" sz="5400" dirty="0"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8C7FD86-D2B8-47E0-9EE6-3668F930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5056"/>
            <a:ext cx="12192000" cy="103414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188720" y="0"/>
            <a:ext cx="1508760" cy="74066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3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1"/>
            <a:ext cx="12192000" cy="6925458"/>
          </a:xfrm>
          <a:prstGeom prst="rect">
            <a:avLst/>
          </a:prstGeom>
        </p:spPr>
      </p:pic>
      <p:pic>
        <p:nvPicPr>
          <p:cNvPr id="9" name="Marcador de contenido 6">
            <a:extLst>
              <a:ext uri="{FF2B5EF4-FFF2-40B4-BE49-F238E27FC236}">
                <a16:creationId xmlns:a16="http://schemas.microsoft.com/office/drawing/2014/main" id="{25E96268-46CA-4255-A3B9-FCE01EA4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543" y="566238"/>
            <a:ext cx="6282905" cy="449953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31F8F7D-A514-4C98-B4E7-2E316633614A}"/>
              </a:ext>
            </a:extLst>
          </p:cNvPr>
          <p:cNvSpPr txBox="1">
            <a:spLocks/>
          </p:cNvSpPr>
          <p:nvPr/>
        </p:nvSpPr>
        <p:spPr>
          <a:xfrm>
            <a:off x="5309616" y="4131144"/>
            <a:ext cx="4090416" cy="9346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s-MX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07F3BC3-7738-4041-AC43-C0723D11804F}"/>
              </a:ext>
            </a:extLst>
          </p:cNvPr>
          <p:cNvSpPr/>
          <p:nvPr/>
        </p:nvSpPr>
        <p:spPr>
          <a:xfrm>
            <a:off x="123991" y="712371"/>
            <a:ext cx="250948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Montserrat" panose="02000505000000020004" pitchFamily="2" charset="0"/>
              </a:rPr>
              <a:t>Se a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ñade</a:t>
            </a:r>
          </a:p>
          <a:p>
            <a:pPr algn="ctr"/>
            <a:r>
              <a:rPr lang="es-MX" sz="2400" b="1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directamente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en </a:t>
            </a:r>
            <a:r>
              <a:rPr lang="es-MX" sz="2400" dirty="0">
                <a:solidFill>
                  <a:schemeClr val="bg1"/>
                </a:solidFill>
                <a:latin typeface="Montserrat" panose="02000505000000020004" pitchFamily="2" charset="0"/>
              </a:rPr>
              <a:t>el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 </a:t>
            </a:r>
          </a:p>
          <a:p>
            <a:pPr algn="ctr"/>
            <a:endParaRPr lang="es-MX" sz="2400" b="0" i="0" dirty="0"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algn="ctr"/>
            <a:r>
              <a:rPr lang="es-MX" sz="3200" i="0" dirty="0">
                <a:solidFill>
                  <a:srgbClr val="0099FF"/>
                </a:solidFill>
                <a:effectLst/>
                <a:latin typeface="Montserrat" panose="02000505000000020004" pitchFamily="2" charset="0"/>
                <a:cs typeface="Arial" panose="020B0604020202020204" pitchFamily="34" charset="0"/>
              </a:rPr>
              <a:t>&lt;head&gt;</a:t>
            </a:r>
          </a:p>
          <a:p>
            <a:pPr algn="ctr"/>
            <a:endParaRPr lang="es-MX" sz="2400" b="0" i="0" dirty="0"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algn="ctr"/>
            <a:r>
              <a:rPr lang="es-MX" sz="24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del documento </a:t>
            </a:r>
            <a:r>
              <a:rPr lang="es-MX" sz="2400" b="0" i="0" dirty="0" err="1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html</a:t>
            </a:r>
            <a:endParaRPr lang="es-MX" sz="2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3016543" y="1033272"/>
            <a:ext cx="1281137" cy="4389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/>
          <p:cNvSpPr/>
          <p:nvPr/>
        </p:nvSpPr>
        <p:spPr>
          <a:xfrm>
            <a:off x="3016543" y="4131144"/>
            <a:ext cx="1372577" cy="4389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uadroTexto 15"/>
          <p:cNvSpPr txBox="1"/>
          <p:nvPr/>
        </p:nvSpPr>
        <p:spPr>
          <a:xfrm>
            <a:off x="3016543" y="1529581"/>
            <a:ext cx="8210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{</a:t>
            </a:r>
            <a:endParaRPr lang="es-MX" sz="1600" dirty="0">
              <a:solidFill>
                <a:srgbClr val="FFC00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2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8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4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3104" r="3527" b="18015"/>
          <a:stretch/>
        </p:blipFill>
        <p:spPr>
          <a:xfrm>
            <a:off x="0" y="1005841"/>
            <a:ext cx="12192000" cy="59196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0024D3E-DFD8-47C3-B945-69BC07B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78"/>
            <a:ext cx="12210006" cy="1083026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0BB27E49-B2E2-44D4-ADA0-22C275F95B10}"/>
              </a:ext>
            </a:extLst>
          </p:cNvPr>
          <p:cNvSpPr txBox="1">
            <a:spLocks/>
          </p:cNvSpPr>
          <p:nvPr/>
        </p:nvSpPr>
        <p:spPr>
          <a:xfrm>
            <a:off x="3069771" y="1479548"/>
            <a:ext cx="6139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b="1" dirty="0">
                <a:latin typeface="Arial" panose="020B0604020202020204" pitchFamily="34" charset="0"/>
                <a:cs typeface="Arial" panose="020B0604020202020204" pitchFamily="34" charset="0"/>
              </a:rPr>
              <a:t>CSS externo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 txBox="1">
            <a:spLocks/>
          </p:cNvSpPr>
          <p:nvPr/>
        </p:nvSpPr>
        <p:spPr>
          <a:xfrm>
            <a:off x="9570207" y="2048434"/>
            <a:ext cx="2260899" cy="2377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Se incluye un enlace / relación al archivo CSS</a:t>
            </a:r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EC77A214-01E9-4C40-9E40-E908EA577643}"/>
              </a:ext>
            </a:extLst>
          </p:cNvPr>
          <p:cNvSpPr txBox="1">
            <a:spLocks/>
          </p:cNvSpPr>
          <p:nvPr/>
        </p:nvSpPr>
        <p:spPr>
          <a:xfrm>
            <a:off x="3051765" y="2561626"/>
            <a:ext cx="6139543" cy="2723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s-MX" dirty="0">
              <a:latin typeface="Montserrat" panose="02000505000000020004" pitchFamily="2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>
                <a:latin typeface="Montserrat" panose="02000505000000020004" pitchFamily="2" charset="0"/>
                <a:cs typeface="Arial" panose="020B0604020202020204" pitchFamily="34" charset="0"/>
              </a:rPr>
              <a:t>Se agrega en la cabecera del HTML dentro del bloque </a:t>
            </a:r>
            <a:r>
              <a:rPr lang="es-MX" sz="4800" dirty="0">
                <a:solidFill>
                  <a:srgbClr val="3FC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rial" panose="020B0604020202020204" pitchFamily="34" charset="0"/>
              </a:rPr>
              <a:t>&lt;head&gt;   &lt;/head&gt;</a:t>
            </a:r>
          </a:p>
        </p:txBody>
      </p:sp>
      <p:sp>
        <p:nvSpPr>
          <p:cNvPr id="11" name="Flecha derecha 10"/>
          <p:cNvSpPr/>
          <p:nvPr/>
        </p:nvSpPr>
        <p:spPr>
          <a:xfrm rot="16200000">
            <a:off x="10266835" y="1046212"/>
            <a:ext cx="867645" cy="786904"/>
          </a:xfrm>
          <a:prstGeom prst="rightArrow">
            <a:avLst/>
          </a:prstGeom>
          <a:solidFill>
            <a:srgbClr val="E07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575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"/>
          <a:stretch/>
        </p:blipFill>
        <p:spPr>
          <a:xfrm>
            <a:off x="0" y="10886"/>
            <a:ext cx="12192000" cy="68471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30" y="5231406"/>
            <a:ext cx="1114298" cy="105329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370618" y="1175656"/>
            <a:ext cx="3162300" cy="4093029"/>
          </a:xfrm>
          <a:prstGeom prst="rect">
            <a:avLst/>
          </a:prstGeom>
          <a:gradFill flip="none" rotWithShape="1">
            <a:gsLst>
              <a:gs pos="99000">
                <a:srgbClr val="EEEEEE"/>
              </a:gs>
              <a:gs pos="0">
                <a:srgbClr val="EDEDE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29333D72-A4A7-451D-8BA7-CDCE2B2CDA91}"/>
              </a:ext>
            </a:extLst>
          </p:cNvPr>
          <p:cNvSpPr txBox="1">
            <a:spLocks/>
          </p:cNvSpPr>
          <p:nvPr/>
        </p:nvSpPr>
        <p:spPr>
          <a:xfrm rot="18405294">
            <a:off x="1611084" y="1072243"/>
            <a:ext cx="5279573" cy="27649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Estructura</a:t>
            </a:r>
            <a:r>
              <a:rPr lang="es-MX" sz="19900" dirty="0"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sz="199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520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"/>
                            </p:stCondLst>
                            <p:childTnLst>
                              <p:par>
                                <p:cTn id="1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70856" y="2238796"/>
            <a:ext cx="3570513" cy="787434"/>
          </a:xfrm>
          <a:prstGeom prst="rect">
            <a:avLst/>
          </a:pr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8" y="5100888"/>
            <a:ext cx="773523" cy="7311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04" y="5305288"/>
            <a:ext cx="526774" cy="526774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9FF2D6D-CA62-462A-8C46-0BC5FEB8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179" y="3887124"/>
            <a:ext cx="4897935" cy="1325563"/>
          </a:xfrm>
        </p:spPr>
        <p:txBody>
          <a:bodyPr>
            <a:no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La </a:t>
            </a:r>
            <a:r>
              <a:rPr lang="es-MX" b="1" dirty="0">
                <a:latin typeface="Montserrat" panose="02000505000000020004" pitchFamily="2" charset="0"/>
              </a:rPr>
              <a:t>estructura </a:t>
            </a:r>
            <a:r>
              <a:rPr lang="es-MX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CSS</a:t>
            </a:r>
            <a:r>
              <a:rPr lang="es-MX" dirty="0">
                <a:latin typeface="Montserrat" panose="02000505000000020004" pitchFamily="2" charset="0"/>
              </a:rPr>
              <a:t> </a:t>
            </a:r>
            <a:br>
              <a:rPr lang="es-MX" dirty="0">
                <a:latin typeface="Montserrat" panose="02000505000000020004" pitchFamily="2" charset="0"/>
              </a:rPr>
            </a:br>
            <a:r>
              <a:rPr lang="es-MX" dirty="0">
                <a:latin typeface="Montserrat" panose="02000505000000020004" pitchFamily="2" charset="0"/>
              </a:rPr>
              <a:t>se basa en</a:t>
            </a:r>
            <a:r>
              <a:rPr lang="es-MX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REGLAS</a:t>
            </a:r>
          </a:p>
        </p:txBody>
      </p:sp>
      <p:pic>
        <p:nvPicPr>
          <p:cNvPr id="5122" name="Picture 2" descr="Sintaxis simple">
            <a:extLst>
              <a:ext uri="{FF2B5EF4-FFF2-40B4-BE49-F238E27FC236}">
                <a16:creationId xmlns:a16="http://schemas.microsoft.com/office/drawing/2014/main" id="{0350DA55-E8C4-46F6-AAD5-748C4644C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71" y="166044"/>
            <a:ext cx="10790572" cy="21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ED93FA-C319-4EA1-92F7-9EC260EEA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53" t="15710" r="3272" b="26315"/>
          <a:stretch/>
        </p:blipFill>
        <p:spPr>
          <a:xfrm>
            <a:off x="4441370" y="2242456"/>
            <a:ext cx="6923316" cy="7837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ED93FA-C319-4EA1-92F7-9EC260EEA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5" t="15108" r="91480" b="26315"/>
          <a:stretch/>
        </p:blipFill>
        <p:spPr>
          <a:xfrm>
            <a:off x="2378528" y="2238796"/>
            <a:ext cx="555171" cy="7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2347" y="4609257"/>
            <a:ext cx="2217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Selector</a:t>
            </a:r>
            <a:r>
              <a:rPr lang="es-MX" sz="2000" dirty="0">
                <a:latin typeface="Montserrat" panose="02000505000000020004" pitchFamily="2" charset="0"/>
              </a:rPr>
              <a:t>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842233" y="1386867"/>
            <a:ext cx="2331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Montserrat" panose="02000505000000020004" pitchFamily="2" charset="0"/>
              </a:rPr>
              <a:t>Propiedad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856797" y="4714357"/>
            <a:ext cx="1265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Montserrat" panose="02000505000000020004" pitchFamily="2" charset="0"/>
              </a:rPr>
              <a:t>Valor</a:t>
            </a:r>
          </a:p>
        </p:txBody>
      </p:sp>
      <p:sp>
        <p:nvSpPr>
          <p:cNvPr id="11" name="Elipse 10"/>
          <p:cNvSpPr/>
          <p:nvPr/>
        </p:nvSpPr>
        <p:spPr>
          <a:xfrm>
            <a:off x="1357420" y="2068284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1195841" y="2372221"/>
            <a:ext cx="26904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Es el </a:t>
            </a:r>
          </a:p>
          <a:p>
            <a:pPr algn="ctr"/>
            <a:r>
              <a:rPr lang="es-MX" sz="2400" b="1" dirty="0">
                <a:solidFill>
                  <a:srgbClr val="FC9A01"/>
                </a:solidFill>
                <a:latin typeface="Montserrat" panose="02000505000000020004" pitchFamily="2" charset="0"/>
              </a:rPr>
              <a:t>elemento HTML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que vamos a seleccionar del documento para aplicarle un estilo concreto</a:t>
            </a:r>
          </a:p>
        </p:txBody>
      </p:sp>
      <p:sp>
        <p:nvSpPr>
          <p:cNvPr id="12" name="Elipse 11"/>
          <p:cNvSpPr/>
          <p:nvPr/>
        </p:nvSpPr>
        <p:spPr>
          <a:xfrm>
            <a:off x="4937239" y="2155367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4630733" y="2433776"/>
            <a:ext cx="2754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Montserrat" panose="02000505000000020004" pitchFamily="2" charset="0"/>
              </a:rPr>
              <a:t>Es una de las </a:t>
            </a:r>
          </a:p>
          <a:p>
            <a:pPr algn="ctr"/>
            <a:r>
              <a:rPr lang="es-MX" sz="2000" dirty="0">
                <a:latin typeface="Montserrat" panose="02000505000000020004" pitchFamily="2" charset="0"/>
              </a:rPr>
              <a:t>diferentes características que brinda el lenguaje </a:t>
            </a:r>
            <a:r>
              <a:rPr lang="es-MX" sz="2800" b="1" dirty="0">
                <a:solidFill>
                  <a:srgbClr val="0099FF"/>
                </a:solidFill>
                <a:latin typeface="Montserrat" panose="02000505000000020004" pitchFamily="2" charset="0"/>
              </a:rPr>
              <a:t>CSS</a:t>
            </a:r>
          </a:p>
        </p:txBody>
      </p:sp>
      <p:sp>
        <p:nvSpPr>
          <p:cNvPr id="13" name="Elipse 12"/>
          <p:cNvSpPr/>
          <p:nvPr/>
        </p:nvSpPr>
        <p:spPr>
          <a:xfrm>
            <a:off x="8350354" y="2201300"/>
            <a:ext cx="2362201" cy="2362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8295932" y="2218332"/>
            <a:ext cx="262244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Montserrat" panose="02000505000000020004" pitchFamily="2" charset="0"/>
              </a:rPr>
              <a:t>Cada </a:t>
            </a:r>
          </a:p>
          <a:p>
            <a:pPr algn="ctr"/>
            <a:r>
              <a:rPr lang="es-MX" sz="2400" b="1" dirty="0">
                <a:solidFill>
                  <a:srgbClr val="4536C3"/>
                </a:solidFill>
                <a:latin typeface="Montserrat" panose="02000505000000020004" pitchFamily="2" charset="0"/>
              </a:rPr>
              <a:t>propiedad </a:t>
            </a:r>
            <a:r>
              <a:rPr lang="es-MX" sz="2800" b="1" dirty="0">
                <a:solidFill>
                  <a:srgbClr val="4536C3"/>
                </a:solidFill>
                <a:latin typeface="Montserrat" panose="02000505000000020004" pitchFamily="2" charset="0"/>
              </a:rPr>
              <a:t>CSS</a:t>
            </a:r>
            <a:r>
              <a:rPr lang="es-MX" sz="2800" b="1" dirty="0">
                <a:solidFill>
                  <a:srgbClr val="0099FF"/>
                </a:solidFill>
                <a:latin typeface="Montserrat" panose="02000505000000020004" pitchFamily="2" charset="0"/>
              </a:rPr>
              <a:t>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tiene una serie de valores concretos, con los que </a:t>
            </a:r>
          </a:p>
          <a:p>
            <a:pPr algn="ctr"/>
            <a:r>
              <a:rPr lang="es-MX" dirty="0">
                <a:latin typeface="Montserrat" panose="02000505000000020004" pitchFamily="2" charset="0"/>
              </a:rPr>
              <a:t>tendrá uno u otro comportamiento</a:t>
            </a:r>
          </a:p>
        </p:txBody>
      </p:sp>
    </p:spTree>
    <p:extLst>
      <p:ext uri="{BB962C8B-B14F-4D97-AF65-F5344CB8AC3E}">
        <p14:creationId xmlns:p14="http://schemas.microsoft.com/office/powerpoint/2010/main" val="735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4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363</Words>
  <Application>Microsoft Office PowerPoint</Application>
  <PresentationFormat>Panorámica</PresentationFormat>
  <Paragraphs>92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Tema de Office</vt:lpstr>
      <vt:lpstr>Introducción a CSS</vt:lpstr>
      <vt:lpstr>¿Qué es CSS?</vt:lpstr>
      <vt:lpstr>Presentación de PowerPoint</vt:lpstr>
      <vt:lpstr>CSS en línea</vt:lpstr>
      <vt:lpstr>Presentación de PowerPoint</vt:lpstr>
      <vt:lpstr>Presentación de PowerPoint</vt:lpstr>
      <vt:lpstr>Presentación de PowerPoint</vt:lpstr>
      <vt:lpstr>La estructura CSS  se basa en REGLAS</vt:lpstr>
      <vt:lpstr>Presentación de PowerPoint</vt:lpstr>
      <vt:lpstr>Presentación de PowerPoint</vt:lpstr>
      <vt:lpstr>Selectores</vt:lpstr>
      <vt:lpstr>Son usados para seleccionar el elemento HTML al que le quieres aplicar estilos</vt:lpstr>
      <vt:lpstr>Selector universal</vt:lpstr>
      <vt:lpstr>Selector de tipo o de etiqueta</vt:lpstr>
      <vt:lpstr>Presentación de PowerPoint</vt:lpstr>
      <vt:lpstr>Selector descendente</vt:lpstr>
      <vt:lpstr>Presentación de PowerPoint</vt:lpstr>
      <vt:lpstr>Selector de clase</vt:lpstr>
      <vt:lpstr>Selectores          de ID</vt:lpstr>
      <vt:lpstr>Herencia en CSS</vt:lpstr>
      <vt:lpstr>Colisiones de estilos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CSS</dc:title>
  <dc:creator>Daniel Cornelio</dc:creator>
  <cp:lastModifiedBy>Daniel Cornelio</cp:lastModifiedBy>
  <cp:revision>86</cp:revision>
  <dcterms:created xsi:type="dcterms:W3CDTF">2019-12-09T17:52:51Z</dcterms:created>
  <dcterms:modified xsi:type="dcterms:W3CDTF">2020-01-15T18:29:12Z</dcterms:modified>
</cp:coreProperties>
</file>